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Triangle congruence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Identifying types and proofs using theorems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9144000" cy="54864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5105400" cy="20535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(ASA) </a:t>
            </a:r>
            <a:r>
              <a:rPr lang="en-US" b="1" dirty="0">
                <a:solidFill>
                  <a:schemeClr val="bg1"/>
                </a:solidFill>
              </a:rPr>
              <a:t>Angle-Side-Angle Congruence Postulate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743200"/>
            <a:ext cx="4876800" cy="2819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If two angles and the included side of one triangle are congruent to two angles and the included side of a second triangle, then the triangles are congruent.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6629400" y="1447801"/>
            <a:ext cx="4038600" cy="3571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125" name="Arc 6"/>
          <p:cNvSpPr>
            <a:spLocks/>
          </p:cNvSpPr>
          <p:nvPr/>
        </p:nvSpPr>
        <p:spPr bwMode="auto">
          <a:xfrm>
            <a:off x="7010400" y="3048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126" name="Arc 7"/>
          <p:cNvSpPr>
            <a:spLocks/>
          </p:cNvSpPr>
          <p:nvPr/>
        </p:nvSpPr>
        <p:spPr bwMode="auto">
          <a:xfrm>
            <a:off x="8382000" y="4191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rc 10"/>
          <p:cNvSpPr>
            <a:spLocks/>
          </p:cNvSpPr>
          <p:nvPr/>
        </p:nvSpPr>
        <p:spPr bwMode="auto">
          <a:xfrm rot="2498013" flipH="1" flipV="1">
            <a:off x="9861177" y="3612778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rc 11"/>
          <p:cNvSpPr>
            <a:spLocks/>
          </p:cNvSpPr>
          <p:nvPr/>
        </p:nvSpPr>
        <p:spPr bwMode="auto">
          <a:xfrm rot="2498013" flipH="1" flipV="1">
            <a:off x="9784977" y="3612778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Arc 12"/>
          <p:cNvSpPr>
            <a:spLocks/>
          </p:cNvSpPr>
          <p:nvPr/>
        </p:nvSpPr>
        <p:spPr bwMode="auto">
          <a:xfrm rot="2498013" flipH="1" flipV="1">
            <a:off x="8565777" y="2393578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rc 13"/>
          <p:cNvSpPr>
            <a:spLocks/>
          </p:cNvSpPr>
          <p:nvPr/>
        </p:nvSpPr>
        <p:spPr bwMode="auto">
          <a:xfrm rot="2498013" flipH="1" flipV="1">
            <a:off x="8413377" y="2393576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4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738" y="336177"/>
            <a:ext cx="10605549" cy="3490255"/>
          </a:xfrm>
          <a:prstGeom prst="rect">
            <a:avLst/>
          </a:prstGeom>
        </p:spPr>
      </p:pic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139867"/>
            <a:ext cx="8610599" cy="259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</a:rPr>
              <a:t>If two sides and the included angle of one triangle is congruent to two sides and the included angle of another triangle, then the two triangles are congruent.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120424"/>
            <a:ext cx="10131425" cy="1456267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Side-Angle-Side (SAS) Postulate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95400" y="3826432"/>
            <a:ext cx="7767918" cy="2653553"/>
            <a:chOff x="1524000" y="2819400"/>
            <a:chExt cx="8610600" cy="3551238"/>
          </a:xfrm>
        </p:grpSpPr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1828800" y="2819400"/>
              <a:ext cx="5334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 dirty="0"/>
                <a:t>B</a:t>
              </a: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1524000" y="5715000"/>
              <a:ext cx="7620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4800600" y="5715000"/>
              <a:ext cx="685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C</a:t>
              </a:r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>
              <a:off x="6019800" y="5715000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X</a:t>
              </a: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9296400" y="2819400"/>
              <a:ext cx="7620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Y</a:t>
              </a:r>
            </a:p>
          </p:txBody>
        </p:sp>
        <p:sp>
          <p:nvSpPr>
            <p:cNvPr id="42" name="Text Box 13"/>
            <p:cNvSpPr txBox="1">
              <a:spLocks noChangeArrowheads="1"/>
            </p:cNvSpPr>
            <p:nvPr/>
          </p:nvSpPr>
          <p:spPr bwMode="auto">
            <a:xfrm>
              <a:off x="9601200" y="5791200"/>
              <a:ext cx="5334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Z</a:t>
              </a:r>
            </a:p>
          </p:txBody>
        </p:sp>
        <p:sp>
          <p:nvSpPr>
            <p:cNvPr id="43" name="Text Box 14"/>
            <p:cNvSpPr txBox="1">
              <a:spLocks noChangeArrowheads="1"/>
            </p:cNvSpPr>
            <p:nvPr/>
          </p:nvSpPr>
          <p:spPr bwMode="auto">
            <a:xfrm rot="-1828883">
              <a:off x="6934200" y="5257800"/>
              <a:ext cx="9906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)</a:t>
              </a:r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4114800" y="5334000"/>
              <a:ext cx="5334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/>
                <a:t>(</a:t>
              </a:r>
            </a:p>
          </p:txBody>
        </p:sp>
        <p:sp>
          <p:nvSpPr>
            <p:cNvPr id="45" name="AutoShape 17"/>
            <p:cNvSpPr>
              <a:spLocks noChangeArrowheads="1"/>
            </p:cNvSpPr>
            <p:nvPr/>
          </p:nvSpPr>
          <p:spPr bwMode="auto">
            <a:xfrm>
              <a:off x="2135189" y="3427414"/>
              <a:ext cx="2587625" cy="2439987"/>
            </a:xfrm>
            <a:prstGeom prst="triangle">
              <a:avLst>
                <a:gd name="adj" fmla="val 5574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8"/>
            <p:cNvSpPr>
              <a:spLocks noChangeArrowheads="1"/>
            </p:cNvSpPr>
            <p:nvPr/>
          </p:nvSpPr>
          <p:spPr bwMode="auto">
            <a:xfrm flipH="1">
              <a:off x="6629400" y="3505200"/>
              <a:ext cx="2895600" cy="2439988"/>
            </a:xfrm>
            <a:prstGeom prst="triangle">
              <a:avLst>
                <a:gd name="adj" fmla="val 5574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 flipH="1">
              <a:off x="3200400" y="4267200"/>
              <a:ext cx="3810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7924800" y="4419600"/>
              <a:ext cx="3048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2895600" y="5562600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3124200" y="5562600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8001000" y="5638800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8229600" y="5638800"/>
              <a:ext cx="0" cy="533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95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1227" y="103695"/>
            <a:ext cx="9144000" cy="3513293"/>
          </a:xfrm>
          <a:prstGeom prst="rect">
            <a:avLst/>
          </a:prstGeom>
        </p:spPr>
      </p:pic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1750171" y="877597"/>
            <a:ext cx="9023131" cy="2590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4800" dirty="0">
                <a:solidFill>
                  <a:schemeClr val="bg1"/>
                </a:solidFill>
              </a:rPr>
              <a:t>Side-Side-Side (SSS) Postulate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 dirty="0">
                <a:solidFill>
                  <a:srgbClr val="FF0000"/>
                </a:solidFill>
              </a:rPr>
              <a:t>	If the three sides of one triangle are congruent to the three sides of another triangle, then the two triangles are congruent.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85681" y="3468397"/>
            <a:ext cx="6889377" cy="2950883"/>
            <a:chOff x="2133600" y="2971801"/>
            <a:chExt cx="7696200" cy="3784601"/>
          </a:xfrm>
        </p:grpSpPr>
        <p:sp>
          <p:nvSpPr>
            <p:cNvPr id="21" name="AutoShape 56"/>
            <p:cNvSpPr>
              <a:spLocks noChangeArrowheads="1"/>
            </p:cNvSpPr>
            <p:nvPr/>
          </p:nvSpPr>
          <p:spPr bwMode="auto">
            <a:xfrm rot="1962448">
              <a:off x="3200400" y="3429000"/>
              <a:ext cx="2362200" cy="236220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67"/>
            <p:cNvGrpSpPr>
              <a:grpSpLocks/>
            </p:cNvGrpSpPr>
            <p:nvPr/>
          </p:nvGrpSpPr>
          <p:grpSpPr bwMode="auto">
            <a:xfrm>
              <a:off x="6096000" y="2971801"/>
              <a:ext cx="3733800" cy="3708401"/>
              <a:chOff x="288" y="1824"/>
              <a:chExt cx="2352" cy="2336"/>
            </a:xfrm>
          </p:grpSpPr>
          <p:sp>
            <p:nvSpPr>
              <p:cNvPr id="34" name="Line 57"/>
              <p:cNvSpPr>
                <a:spLocks noChangeShapeType="1"/>
              </p:cNvSpPr>
              <p:nvPr/>
            </p:nvSpPr>
            <p:spPr bwMode="auto">
              <a:xfrm>
                <a:off x="1344" y="2496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59"/>
              <p:cNvSpPr>
                <a:spLocks noChangeShapeType="1"/>
              </p:cNvSpPr>
              <p:nvPr/>
            </p:nvSpPr>
            <p:spPr bwMode="auto">
              <a:xfrm flipV="1">
                <a:off x="1152" y="3264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60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288" cy="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61"/>
              <p:cNvSpPr>
                <a:spLocks noChangeShapeType="1"/>
              </p:cNvSpPr>
              <p:nvPr/>
            </p:nvSpPr>
            <p:spPr bwMode="auto">
              <a:xfrm>
                <a:off x="1872" y="2928"/>
                <a:ext cx="288" cy="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62"/>
              <p:cNvSpPr>
                <a:spLocks noChangeShapeType="1"/>
              </p:cNvSpPr>
              <p:nvPr/>
            </p:nvSpPr>
            <p:spPr bwMode="auto">
              <a:xfrm flipV="1">
                <a:off x="1248" y="3312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63"/>
              <p:cNvSpPr>
                <a:spLocks noChangeShapeType="1"/>
              </p:cNvSpPr>
              <p:nvPr/>
            </p:nvSpPr>
            <p:spPr bwMode="auto">
              <a:xfrm flipV="1">
                <a:off x="1344" y="3360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64"/>
              <p:cNvSpPr txBox="1">
                <a:spLocks noChangeArrowheads="1"/>
              </p:cNvSpPr>
              <p:nvPr/>
            </p:nvSpPr>
            <p:spPr bwMode="auto">
              <a:xfrm>
                <a:off x="2016" y="1824"/>
                <a:ext cx="624" cy="365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E</a:t>
                </a:r>
              </a:p>
            </p:txBody>
          </p:sp>
          <p:sp>
            <p:nvSpPr>
              <p:cNvPr id="41" name="Rectangle 65"/>
              <p:cNvSpPr>
                <a:spLocks noChangeArrowheads="1"/>
              </p:cNvSpPr>
              <p:nvPr/>
            </p:nvSpPr>
            <p:spPr bwMode="auto">
              <a:xfrm>
                <a:off x="2016" y="3792"/>
                <a:ext cx="279" cy="368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/>
                  <a:t>D</a:t>
                </a:r>
              </a:p>
            </p:txBody>
          </p:sp>
          <p:sp>
            <p:nvSpPr>
              <p:cNvPr id="42" name="Rectangle 66"/>
              <p:cNvSpPr>
                <a:spLocks noChangeArrowheads="1"/>
              </p:cNvSpPr>
              <p:nvPr/>
            </p:nvSpPr>
            <p:spPr bwMode="auto">
              <a:xfrm>
                <a:off x="288" y="2832"/>
                <a:ext cx="235" cy="368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dirty="0"/>
                  <a:t>F</a:t>
                </a:r>
              </a:p>
            </p:txBody>
          </p:sp>
        </p:grpSp>
        <p:sp>
          <p:nvSpPr>
            <p:cNvPr id="23" name="AutoShape 68"/>
            <p:cNvSpPr>
              <a:spLocks noChangeArrowheads="1"/>
            </p:cNvSpPr>
            <p:nvPr/>
          </p:nvSpPr>
          <p:spPr bwMode="auto">
            <a:xfrm rot="1962448">
              <a:off x="7162800" y="3352800"/>
              <a:ext cx="2362200" cy="2362200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70"/>
            <p:cNvGrpSpPr>
              <a:grpSpLocks/>
            </p:cNvGrpSpPr>
            <p:nvPr/>
          </p:nvGrpSpPr>
          <p:grpSpPr bwMode="auto">
            <a:xfrm>
              <a:off x="2133600" y="3048001"/>
              <a:ext cx="3733800" cy="3708401"/>
              <a:chOff x="288" y="1824"/>
              <a:chExt cx="2352" cy="2336"/>
            </a:xfrm>
          </p:grpSpPr>
          <p:sp>
            <p:nvSpPr>
              <p:cNvPr id="25" name="Line 71"/>
              <p:cNvSpPr>
                <a:spLocks noChangeShapeType="1"/>
              </p:cNvSpPr>
              <p:nvPr/>
            </p:nvSpPr>
            <p:spPr bwMode="auto">
              <a:xfrm>
                <a:off x="1344" y="2496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72"/>
              <p:cNvSpPr>
                <a:spLocks noChangeShapeType="1"/>
              </p:cNvSpPr>
              <p:nvPr/>
            </p:nvSpPr>
            <p:spPr bwMode="auto">
              <a:xfrm flipV="1">
                <a:off x="1152" y="3264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73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288" cy="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74"/>
              <p:cNvSpPr>
                <a:spLocks noChangeShapeType="1"/>
              </p:cNvSpPr>
              <p:nvPr/>
            </p:nvSpPr>
            <p:spPr bwMode="auto">
              <a:xfrm>
                <a:off x="1872" y="2928"/>
                <a:ext cx="288" cy="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75"/>
              <p:cNvSpPr>
                <a:spLocks noChangeShapeType="1"/>
              </p:cNvSpPr>
              <p:nvPr/>
            </p:nvSpPr>
            <p:spPr bwMode="auto">
              <a:xfrm flipV="1">
                <a:off x="1248" y="3312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76"/>
              <p:cNvSpPr>
                <a:spLocks noChangeShapeType="1"/>
              </p:cNvSpPr>
              <p:nvPr/>
            </p:nvSpPr>
            <p:spPr bwMode="auto">
              <a:xfrm flipV="1">
                <a:off x="1344" y="3360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77"/>
              <p:cNvSpPr txBox="1">
                <a:spLocks noChangeArrowheads="1"/>
              </p:cNvSpPr>
              <p:nvPr/>
            </p:nvSpPr>
            <p:spPr bwMode="auto">
              <a:xfrm>
                <a:off x="2016" y="1824"/>
                <a:ext cx="624" cy="365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dirty="0"/>
                  <a:t>A</a:t>
                </a:r>
              </a:p>
            </p:txBody>
          </p:sp>
          <p:sp>
            <p:nvSpPr>
              <p:cNvPr id="32" name="Rectangle 78"/>
              <p:cNvSpPr>
                <a:spLocks noChangeArrowheads="1"/>
              </p:cNvSpPr>
              <p:nvPr/>
            </p:nvSpPr>
            <p:spPr bwMode="auto">
              <a:xfrm>
                <a:off x="2016" y="3792"/>
                <a:ext cx="262" cy="368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/>
                  <a:t>B</a:t>
                </a:r>
              </a:p>
            </p:txBody>
          </p:sp>
          <p:sp>
            <p:nvSpPr>
              <p:cNvPr id="33" name="Rectangle 79"/>
              <p:cNvSpPr>
                <a:spLocks noChangeArrowheads="1"/>
              </p:cNvSpPr>
              <p:nvPr/>
            </p:nvSpPr>
            <p:spPr bwMode="auto">
              <a:xfrm>
                <a:off x="288" y="2832"/>
                <a:ext cx="254" cy="368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/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70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704850"/>
            <a:ext cx="9144000" cy="54864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8130" y="838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1"/>
                </a:solidFill>
              </a:rPr>
              <a:t>(AAS)  Angle-Angle-Side Congruence Theorem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1" y="1981200"/>
            <a:ext cx="4035425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292934"/>
                </a:solidFill>
              </a:rPr>
              <a:t>If two angles and a non-included side of one triangle are congruent to two angles and the corresponding non-included side of a second triangle, then the triangles are congruent</a:t>
            </a:r>
            <a:r>
              <a:rPr lang="en-US" dirty="0" smtClean="0">
                <a:solidFill>
                  <a:srgbClr val="292934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828800"/>
            <a:ext cx="3295650" cy="416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19965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80999"/>
            <a:ext cx="10185062" cy="6275295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(HL) </a:t>
            </a:r>
            <a:r>
              <a:rPr lang="en-US" b="1" i="1" dirty="0">
                <a:solidFill>
                  <a:schemeClr val="bg1"/>
                </a:solidFill>
              </a:rPr>
              <a:t>Hypotenuse - Leg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</a:t>
            </a:r>
            <a:r>
              <a:rPr lang="en-US" b="1" i="1" dirty="0">
                <a:solidFill>
                  <a:schemeClr val="bg1"/>
                </a:solidFill>
              </a:rPr>
              <a:t> Theorem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-152400"/>
            <a:ext cx="8229600" cy="4914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292934"/>
                </a:solidFill>
              </a:rPr>
              <a:t>If the hypotenuse and a leg of a right </a:t>
            </a:r>
            <a:r>
              <a:rPr lang="el-GR" sz="2800" b="1" dirty="0">
                <a:solidFill>
                  <a:srgbClr val="292934"/>
                </a:solidFill>
                <a:cs typeface="Arial" charset="0"/>
              </a:rPr>
              <a:t>Δ</a:t>
            </a:r>
            <a:r>
              <a:rPr lang="en-US" sz="2800" b="1" dirty="0">
                <a:solidFill>
                  <a:srgbClr val="292934"/>
                </a:solidFill>
              </a:rPr>
              <a:t> are </a:t>
            </a:r>
            <a:r>
              <a:rPr lang="en-US" sz="2800" b="1" dirty="0">
                <a:solidFill>
                  <a:srgbClr val="292934"/>
                </a:solidFill>
                <a:sym typeface="Symbol" pitchFamily="18" charset="2"/>
              </a:rPr>
              <a:t></a:t>
            </a:r>
            <a:r>
              <a:rPr lang="en-US" sz="2800" b="1" dirty="0">
                <a:solidFill>
                  <a:srgbClr val="292934"/>
                </a:solidFill>
              </a:rPr>
              <a:t> to the hypotenuse and a leg of a second </a:t>
            </a:r>
            <a:r>
              <a:rPr lang="el-GR" sz="2800" b="1" dirty="0">
                <a:solidFill>
                  <a:srgbClr val="292934"/>
                </a:solidFill>
                <a:cs typeface="Arial" charset="0"/>
              </a:rPr>
              <a:t>Δ</a:t>
            </a:r>
            <a:r>
              <a:rPr lang="en-US" sz="2800" b="1" dirty="0">
                <a:solidFill>
                  <a:srgbClr val="292934"/>
                </a:solidFill>
              </a:rPr>
              <a:t>, then the 2 </a:t>
            </a:r>
            <a:r>
              <a:rPr lang="el-GR" sz="2800" b="1" dirty="0">
                <a:solidFill>
                  <a:srgbClr val="292934"/>
                </a:solidFill>
                <a:cs typeface="Arial" charset="0"/>
              </a:rPr>
              <a:t>Δ</a:t>
            </a:r>
            <a:r>
              <a:rPr lang="en-US" sz="2800" b="1" dirty="0">
                <a:solidFill>
                  <a:srgbClr val="292934"/>
                </a:solidFill>
              </a:rPr>
              <a:t>s are </a:t>
            </a:r>
            <a:r>
              <a:rPr lang="en-US" sz="2800" b="1" dirty="0">
                <a:solidFill>
                  <a:srgbClr val="292934"/>
                </a:solidFill>
                <a:sym typeface="Symbol" pitchFamily="18" charset="2"/>
              </a:rPr>
              <a:t></a:t>
            </a:r>
            <a:r>
              <a:rPr lang="en-US" sz="2800" b="1" dirty="0">
                <a:solidFill>
                  <a:srgbClr val="292934"/>
                </a:solidFill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331" y="3860947"/>
            <a:ext cx="6248400" cy="224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679434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1205</TotalTime>
  <Words>174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Celestial</vt:lpstr>
      <vt:lpstr>Triangle congruence</vt:lpstr>
      <vt:lpstr>(ASA) Angle-Side-Angle Congruence Postulate</vt:lpstr>
      <vt:lpstr>Side-Angle-Side (SAS) Postulate</vt:lpstr>
      <vt:lpstr>PowerPoint Presentation</vt:lpstr>
      <vt:lpstr>(AAS)  Angle-Angle-Side Congruence Theorem</vt:lpstr>
      <vt:lpstr>(HL) Hypotenuse - Leg  Theorem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koverton</dc:creator>
  <cp:lastModifiedBy>edavis7</cp:lastModifiedBy>
  <cp:revision>12</cp:revision>
  <dcterms:created xsi:type="dcterms:W3CDTF">2016-12-05T20:06:03Z</dcterms:created>
  <dcterms:modified xsi:type="dcterms:W3CDTF">2017-11-02T13:37:59Z</dcterms:modified>
</cp:coreProperties>
</file>